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8" r:id="rId2"/>
    <p:sldId id="293" r:id="rId3"/>
    <p:sldId id="296" r:id="rId4"/>
    <p:sldId id="315" r:id="rId5"/>
    <p:sldId id="307" r:id="rId6"/>
    <p:sldId id="298" r:id="rId7"/>
    <p:sldId id="297" r:id="rId8"/>
    <p:sldId id="299" r:id="rId9"/>
    <p:sldId id="306" r:id="rId10"/>
    <p:sldId id="303" r:id="rId11"/>
    <p:sldId id="305" r:id="rId12"/>
    <p:sldId id="316" r:id="rId13"/>
    <p:sldId id="301" r:id="rId14"/>
    <p:sldId id="310" r:id="rId15"/>
    <p:sldId id="311" r:id="rId16"/>
    <p:sldId id="312" r:id="rId17"/>
    <p:sldId id="300" r:id="rId18"/>
    <p:sldId id="304" r:id="rId19"/>
    <p:sldId id="317" r:id="rId20"/>
    <p:sldId id="313" r:id="rId21"/>
    <p:sldId id="314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4" autoAdjust="0"/>
    <p:restoredTop sz="99290" autoAdjust="0"/>
  </p:normalViewPr>
  <p:slideViewPr>
    <p:cSldViewPr>
      <p:cViewPr>
        <p:scale>
          <a:sx n="70" d="100"/>
          <a:sy n="70" d="100"/>
        </p:scale>
        <p:origin x="-9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648884514435695"/>
          <c:y val="0.17628499562554678"/>
          <c:w val="0.42777580927384079"/>
          <c:h val="0.62440179352580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INGRESOS!$A$2</c:f>
              <c:strCache>
                <c:ptCount val="1"/>
                <c:pt idx="0">
                  <c:v>INGRESOS 2015 VS INGRESOS 2016</c:v>
                </c:pt>
              </c:strCache>
            </c:strRef>
          </c:tx>
          <c:invertIfNegative val="0"/>
          <c:cat>
            <c:numRef>
              <c:f>(INGRESOS!$B$4,INGRESOS!$C$4)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(INGRESOS!$B$9,INGRESOS!$C$9)</c:f>
              <c:numCache>
                <c:formatCode>_("$"\ * #,##0.00_);_("$"\ * \(#,##0.00\);_("$"\ * "-"??_);_(@_)</c:formatCode>
                <c:ptCount val="2"/>
                <c:pt idx="0">
                  <c:v>2984797306</c:v>
                </c:pt>
                <c:pt idx="1">
                  <c:v>4229422736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021888"/>
        <c:axId val="122033792"/>
      </c:barChart>
      <c:catAx>
        <c:axId val="3060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033792"/>
        <c:crosses val="autoZero"/>
        <c:auto val="1"/>
        <c:lblAlgn val="ctr"/>
        <c:lblOffset val="100"/>
        <c:noMultiLvlLbl val="0"/>
      </c:catAx>
      <c:valAx>
        <c:axId val="122033792"/>
        <c:scaling>
          <c:orientation val="minMax"/>
        </c:scaling>
        <c:delete val="0"/>
        <c:axPos val="l"/>
        <c:majorGridlines/>
        <c:numFmt formatCode="_(&quot;$&quot;\ * #,##0.00_);_(&quot;$&quot;\ * \(#,##0.00\);_(&quot;$&quot;\ * &quot;-&quot;??_);_(@_)" sourceLinked="1"/>
        <c:majorTickMark val="out"/>
        <c:minorTickMark val="none"/>
        <c:tickLblPos val="nextTo"/>
        <c:crossAx val="30602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0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773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05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3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47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65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70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3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25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1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209CF-9648-4905-A016-526A1CE101D9}" type="datetimeFigureOut">
              <a:rPr lang="es-CO" smtClean="0"/>
              <a:t>13/03/2017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2C19-6D96-45C4-A2CF-451449CE4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6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188" y="16809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altLang="es-CO" dirty="0" smtClean="0">
                <a:latin typeface="Arial Narrow" panose="020B0606020202030204" pitchFamily="34" charset="0"/>
              </a:rPr>
              <a:t>INSTITUTO MUNICIPAL DE TRÁNSITO Y TRANSPORTE DE SOLEDAD</a:t>
            </a:r>
            <a:endParaRPr lang="es-CO" altLang="es-CO" dirty="0" smtClean="0">
              <a:latin typeface="Arial Narrow" panose="020B060602020203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051050" y="400506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s-CO" dirty="0" smtClean="0">
                <a:latin typeface="Arial Narrow" pitchFamily="34" charset="0"/>
              </a:rPr>
              <a:t>SOLEDAD- ATLANTICO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s-CO" dirty="0" smtClean="0">
                <a:latin typeface="Arial Narrow" pitchFamily="34" charset="0"/>
              </a:rPr>
              <a:t>2016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CO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1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 descr="reguladoras alcaldia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r="-234" b="535"/>
          <a:stretch/>
        </p:blipFill>
        <p:spPr bwMode="auto">
          <a:xfrm>
            <a:off x="1907704" y="1268760"/>
            <a:ext cx="5832647" cy="432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971600" y="2217017"/>
            <a:ext cx="75608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>
                <a:solidFill>
                  <a:srgbClr val="0070C0"/>
                </a:solidFill>
                <a:latin typeface="+mj-lt"/>
              </a:rPr>
              <a:t>REDUCCION DE LA CONGESTION VEHICULAR </a:t>
            </a:r>
            <a:r>
              <a:rPr lang="es-CO" sz="3200" b="1" dirty="0" smtClean="0">
                <a:solidFill>
                  <a:srgbClr val="0070C0"/>
                </a:solidFill>
                <a:latin typeface="+mj-lt"/>
              </a:rPr>
              <a:t>EN UN 20%</a:t>
            </a:r>
            <a:endParaRPr lang="es-CO" sz="3200" b="1" dirty="0">
              <a:solidFill>
                <a:srgbClr val="0070C0"/>
              </a:solidFill>
              <a:latin typeface="+mj-lt"/>
            </a:endParaRPr>
          </a:p>
          <a:p>
            <a:endParaRPr lang="es-CO" dirty="0"/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Debido a la norma de pico y color, los días pares (0, 2, 4, 6 y 8) circulan los motocarros de color azul, mientras que los impares (1, 3, 5, 7 y 9) transitan los naranja, por lo que cada día están en las calles entre 1.800 y 2.000 vehículos. Lo que produjo una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mejoría en la movilidad del 20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%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3407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LOGROS</a:t>
            </a:r>
            <a:endParaRPr lang="es-CO" sz="3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an carlos\Desktop\ALCALDÍA SOLEDAD\FOTOS PARA RENDICIÓN\Tránsito\TRANSITO SOLEDAD3-AMERICAN BA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37160" cy="413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7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611560" y="2348880"/>
            <a:ext cx="79208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>
                <a:solidFill>
                  <a:srgbClr val="0070C0"/>
                </a:solidFill>
                <a:latin typeface="+mj-lt"/>
              </a:rPr>
              <a:t>CAMBIO DE SEDE </a:t>
            </a:r>
            <a:endParaRPr lang="es-CO" sz="32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nueva sede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cuenta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con un sistema de seguridad interna, con circuito cerrado; atención al usuario con capacidad para 100 personas en sala de espera, seis módulos de atención simultánea para trámites del </a:t>
            </a:r>
            <a:r>
              <a:rPr lang="es-CO" sz="2400" dirty="0" err="1">
                <a:solidFill>
                  <a:schemeClr val="accent1">
                    <a:lumMod val="75000"/>
                  </a:schemeClr>
                </a:solidFill>
              </a:rPr>
              <a:t>Runt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, sistema de </a:t>
            </a:r>
            <a:r>
              <a:rPr lang="es-CO" sz="2400" dirty="0" err="1">
                <a:solidFill>
                  <a:schemeClr val="accent1">
                    <a:lumMod val="75000"/>
                  </a:schemeClr>
                </a:solidFill>
              </a:rPr>
              <a:t>digiturnos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, cuatro módulos para procesos contravencionales, dos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inspecciones,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oficina de cobro coactivo, punto de recaudo bancario, sala de capacitación</a:t>
            </a:r>
            <a:endParaRPr lang="es-CO" sz="2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1" y="14747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LOGROS</a:t>
            </a:r>
            <a:endParaRPr lang="es-CO" sz="3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8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 descr="C:\Users\DELL-INTEL\Downloads\IMG_20160427_0848412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3777"/>
            <a:ext cx="3339337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DELL-INTEL\Downloads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25" y="1884614"/>
            <a:ext cx="354813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-36512" y="119774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ANTES                              DESPUÉS</a:t>
            </a:r>
            <a:endParaRPr lang="es-CO" sz="3000" b="1" dirty="0"/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 descr="C:\Users\DELL-INTEL\Downloads\IMG-20170310-WA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9755"/>
            <a:ext cx="3540767" cy="333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99755"/>
            <a:ext cx="3384376" cy="333477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-36512" y="147148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ANTES                              DESPUÉS</a:t>
            </a:r>
            <a:endParaRPr lang="es-CO" sz="3000" b="1" dirty="0"/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7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2333"/>
            <a:ext cx="3200400" cy="3113803"/>
          </a:xfrm>
          <a:prstGeom prst="rect">
            <a:avLst/>
          </a:prstGeom>
        </p:spPr>
      </p:pic>
      <p:pic>
        <p:nvPicPr>
          <p:cNvPr id="13" name="Imagen 12" descr="C:\Users\DELL-INTEL\Downloads\IMG-20170310-WA00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2" y="2348880"/>
            <a:ext cx="2929182" cy="2997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-36512" y="159822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ANTES                              DESPUÉS</a:t>
            </a:r>
            <a:endParaRPr lang="es-CO" sz="3000" b="1" dirty="0"/>
          </a:p>
        </p:txBody>
      </p:sp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827584" y="2564904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solidFill>
                  <a:srgbClr val="0070C0"/>
                </a:solidFill>
                <a:latin typeface="+mj-lt"/>
              </a:rPr>
              <a:t>PROCESOS JURIDICOS</a:t>
            </a:r>
          </a:p>
          <a:p>
            <a:endParaRPr lang="es-CO" sz="3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FINALIZANDO VIGENCIA 2016 SE DIERON LOS FALLOS JUDICIALES DE DEPURACIÓN DEL PASIVO POR VALOR   DE  </a:t>
            </a:r>
            <a:r>
              <a:rPr lang="es-CO" sz="4000" dirty="0" smtClean="0">
                <a:solidFill>
                  <a:srgbClr val="FF0000"/>
                </a:solidFill>
                <a:latin typeface="+mj-lt"/>
              </a:rPr>
              <a:t>$</a:t>
            </a:r>
            <a:r>
              <a:rPr lang="es-ES" sz="4000" b="1" dirty="0" smtClean="0">
                <a:solidFill>
                  <a:srgbClr val="FF0000"/>
                </a:solidFill>
                <a:latin typeface="+mj-lt"/>
              </a:rPr>
              <a:t>3.328.955.120</a:t>
            </a:r>
            <a:endParaRPr lang="es-CO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47148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LOGROS</a:t>
            </a:r>
            <a:endParaRPr lang="es-CO" sz="3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3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1115616" y="2258039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solidFill>
                  <a:srgbClr val="0070C0"/>
                </a:solidFill>
                <a:latin typeface="+mj-lt"/>
              </a:rPr>
              <a:t>Acciones en el campo de seguridad vial para reducir los accidentes de tránsito en un 7 % en el primer semestre de 2017, en comparación al mismo </a:t>
            </a:r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periodo </a:t>
            </a:r>
            <a:r>
              <a:rPr lang="es-CO" sz="3200" dirty="0">
                <a:solidFill>
                  <a:srgbClr val="0070C0"/>
                </a:solidFill>
                <a:latin typeface="+mj-lt"/>
              </a:rPr>
              <a:t>de </a:t>
            </a:r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2016</a:t>
            </a:r>
          </a:p>
          <a:p>
            <a:endParaRPr lang="es-CO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3407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PROYECCIONES 2017</a:t>
            </a:r>
            <a:endParaRPr lang="es-CO" sz="3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9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4" y="1215633"/>
            <a:ext cx="7732079" cy="434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00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629629" y="2276872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es-ES" altLang="es-CO" sz="2600" b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CO" sz="26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SOLEDAD </a:t>
            </a:r>
            <a:r>
              <a:rPr lang="es-ES" altLang="es-CO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CONFIABLE</a:t>
            </a:r>
            <a:endParaRPr lang="es-ES" altLang="es-CO" sz="2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endParaRPr lang="es-ES" altLang="es-CO" sz="2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CO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INFRAESTRUCTURA </a:t>
            </a:r>
            <a:r>
              <a:rPr lang="es-ES" altLang="es-CO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SOCIAL PARA LA </a:t>
            </a:r>
            <a:r>
              <a:rPr lang="es-ES" altLang="es-CO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CONFIANZA</a:t>
            </a:r>
            <a:endParaRPr lang="es-ES" altLang="es-CO" sz="2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endParaRPr lang="es-ES" altLang="es-CO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494791" y="2204863"/>
            <a:ext cx="61544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solidFill>
                  <a:srgbClr val="0070C0"/>
                </a:solidFill>
                <a:latin typeface="+mj-lt"/>
              </a:rPr>
              <a:t>Reorganización </a:t>
            </a:r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Administrativa.</a:t>
            </a:r>
            <a:endParaRPr lang="es-CO" sz="3200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3200" dirty="0">
                <a:solidFill>
                  <a:srgbClr val="0070C0"/>
                </a:solidFill>
                <a:latin typeface="+mj-lt"/>
              </a:rPr>
              <a:t>Mayor relación </a:t>
            </a:r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de los usuarios con el </a:t>
            </a:r>
            <a:r>
              <a:rPr lang="es-CO" sz="3200" dirty="0">
                <a:solidFill>
                  <a:srgbClr val="0070C0"/>
                </a:solidFill>
                <a:latin typeface="+mj-lt"/>
              </a:rPr>
              <a:t>instituto por la </a:t>
            </a:r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página web.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rgbClr val="0070C0"/>
                </a:solidFill>
                <a:latin typeface="+mj-lt"/>
              </a:rPr>
              <a:t>Fortalecer la corresponsabilidad ciudadana en las normas de tránsito.</a:t>
            </a:r>
            <a:endParaRPr lang="es-CO" sz="3200" dirty="0">
              <a:solidFill>
                <a:srgbClr val="0070C0"/>
              </a:solidFill>
              <a:latin typeface="+mj-lt"/>
            </a:endParaRP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3407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PROYECCIONES 2017</a:t>
            </a:r>
            <a:endParaRPr lang="es-CO" sz="3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3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835696" y="22048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2170554" y="4365104"/>
            <a:ext cx="520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solidFill>
                  <a:srgbClr val="002060"/>
                </a:solidFill>
              </a:rPr>
              <a:t>…</a:t>
            </a:r>
            <a:r>
              <a:rPr lang="es-CO" sz="4000" dirty="0" smtClean="0">
                <a:solidFill>
                  <a:srgbClr val="002060"/>
                </a:solidFill>
              </a:rPr>
              <a:t>GRACIAS!</a:t>
            </a:r>
            <a:endParaRPr lang="es-CO" sz="4000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556792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5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¡NO </a:t>
            </a:r>
            <a:r>
              <a:rPr lang="es-ES" sz="5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DESAFÍES LA SEGURIDAD VIAL, HAZLA PARTE DE </a:t>
            </a:r>
            <a:r>
              <a:rPr lang="es-ES" sz="5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TI!</a:t>
            </a:r>
            <a:endParaRPr lang="es-ES" sz="5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09541"/>
              </p:ext>
            </p:extLst>
          </p:nvPr>
        </p:nvGraphicFramePr>
        <p:xfrm>
          <a:off x="539552" y="2132856"/>
          <a:ext cx="8215312" cy="287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878"/>
                <a:gridCol w="2310032"/>
                <a:gridCol w="1977655"/>
                <a:gridCol w="2409747"/>
              </a:tblGrid>
              <a:tr h="959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/>
                        <a:t>FUENTE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PRESUPUESTO 2016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59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PRESUPUESTADO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EJECUTADO %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% DE EJECUCCIÓN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599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Recursos</a:t>
                      </a:r>
                      <a:r>
                        <a:rPr lang="es-ES" sz="1600" u="none" strike="noStrike" baseline="0" dirty="0" smtClean="0"/>
                        <a:t> Propios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400" u="none" strike="noStrike" kern="1200" dirty="0" smtClean="0"/>
                        <a:t>$5.962.881.700</a:t>
                      </a:r>
                      <a:endParaRPr lang="es-ES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400" u="none" strike="noStrike" kern="1200" dirty="0" smtClean="0"/>
                        <a:t>$5.787.781.933</a:t>
                      </a:r>
                      <a:endParaRPr lang="es-ES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 smtClean="0"/>
                        <a:t>97.06%</a:t>
                      </a:r>
                      <a:endParaRPr lang="es-E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9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1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3840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DISTRIBUCIÓN DEL PRESUPUESTO 2016</a:t>
            </a:r>
            <a:endParaRPr lang="es-CO" sz="3600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89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8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06023"/>
              </p:ext>
            </p:extLst>
          </p:nvPr>
        </p:nvGraphicFramePr>
        <p:xfrm>
          <a:off x="307975" y="1556792"/>
          <a:ext cx="8429624" cy="2088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210"/>
                <a:gridCol w="2425916"/>
                <a:gridCol w="2076865"/>
                <a:gridCol w="2530633"/>
              </a:tblGrid>
              <a:tr h="696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/>
                        <a:t>FUENTE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 COMPARATIVO DE INGRESOS</a:t>
                      </a:r>
                      <a:r>
                        <a:rPr lang="es-ES" sz="2400" u="none" strike="noStrike" baseline="0" dirty="0" smtClean="0"/>
                        <a:t> 2015 vs 2016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6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2015</a:t>
                      </a:r>
                      <a:endParaRPr lang="es-CO" b="1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2016</a:t>
                      </a:r>
                      <a:endParaRPr lang="es-CO" b="1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% DE INCREMENTO</a:t>
                      </a:r>
                      <a:endParaRPr lang="es-CO" b="1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69607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Recursos</a:t>
                      </a:r>
                      <a:r>
                        <a:rPr lang="es-ES" sz="1600" u="none" strike="noStrike" baseline="0" dirty="0" smtClean="0"/>
                        <a:t> Propios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kern="1200" dirty="0" smtClean="0"/>
                        <a:t>$2.984.797.306</a:t>
                      </a:r>
                      <a:endParaRPr lang="es-ES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$4.229.422.736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42%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115580"/>
              </p:ext>
            </p:extLst>
          </p:nvPr>
        </p:nvGraphicFramePr>
        <p:xfrm>
          <a:off x="683568" y="3645024"/>
          <a:ext cx="773003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8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78126"/>
              </p:ext>
            </p:extLst>
          </p:nvPr>
        </p:nvGraphicFramePr>
        <p:xfrm>
          <a:off x="500063" y="1989138"/>
          <a:ext cx="8429624" cy="287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210"/>
                <a:gridCol w="2425916"/>
                <a:gridCol w="2076865"/>
                <a:gridCol w="2530633"/>
              </a:tblGrid>
              <a:tr h="959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/>
                        <a:t>FUENTE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PROGRAMA DE SEGURIDAD</a:t>
                      </a:r>
                      <a:r>
                        <a:rPr lang="es-ES" sz="2400" u="none" strike="noStrike" baseline="0" dirty="0" smtClean="0"/>
                        <a:t> VIAL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59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PRESUPUESTADO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EJECUTADO %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%</a:t>
                      </a:r>
                      <a:r>
                        <a:rPr lang="es-ES" sz="1400" u="none" strike="noStrike" baseline="0" dirty="0" smtClean="0"/>
                        <a:t> EJECUCCION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599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Recursos</a:t>
                      </a:r>
                      <a:r>
                        <a:rPr lang="es-ES" sz="1600" u="none" strike="noStrike" baseline="0" dirty="0" smtClean="0"/>
                        <a:t> Propios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400" u="none" strike="noStrike" kern="1200" dirty="0" smtClean="0"/>
                        <a:t>$437.000.000</a:t>
                      </a:r>
                      <a:endParaRPr lang="es-ES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$436.062.159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99.79%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2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11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47467"/>
              </p:ext>
            </p:extLst>
          </p:nvPr>
        </p:nvGraphicFramePr>
        <p:xfrm>
          <a:off x="320817" y="2060848"/>
          <a:ext cx="8429624" cy="287972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6210"/>
                <a:gridCol w="2425916"/>
                <a:gridCol w="2076865"/>
                <a:gridCol w="2530633"/>
              </a:tblGrid>
              <a:tr h="959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/>
                        <a:t>FUENTE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PROGRAMA CULTURA</a:t>
                      </a:r>
                      <a:r>
                        <a:rPr lang="es-ES" sz="2400" u="none" strike="noStrike" baseline="0" dirty="0" smtClean="0"/>
                        <a:t> VIAL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59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PRESUPUESTADO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EJECUTADO %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% EJECUCCION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599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Recursos</a:t>
                      </a:r>
                      <a:r>
                        <a:rPr lang="es-ES" sz="1600" u="none" strike="noStrike" baseline="0" dirty="0" smtClean="0"/>
                        <a:t> Propios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kern="1200" dirty="0" smtClean="0"/>
                        <a:t>$616.000.000</a:t>
                      </a:r>
                      <a:endParaRPr lang="es-ES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$615.664.613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99.95%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6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8" descr="lineas-dobles"/>
          <p:cNvSpPr>
            <a:spLocks noChangeAspect="1" noChangeArrowheads="1"/>
          </p:cNvSpPr>
          <p:nvPr/>
        </p:nvSpPr>
        <p:spPr bwMode="auto">
          <a:xfrm>
            <a:off x="307975" y="-6238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8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84599"/>
              </p:ext>
            </p:extLst>
          </p:nvPr>
        </p:nvGraphicFramePr>
        <p:xfrm>
          <a:off x="500063" y="1989138"/>
          <a:ext cx="8429624" cy="28797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96210"/>
                <a:gridCol w="2425916"/>
                <a:gridCol w="2076865"/>
                <a:gridCol w="2530633"/>
              </a:tblGrid>
              <a:tr h="959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/>
                        <a:t>FUENTE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MODERNIZACION INSTITUCIONAL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59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PRESUPUESTADO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EJECUTADO %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% EJECUCCION</a:t>
                      </a:r>
                      <a:endParaRPr lang="es-ES" sz="14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599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Recursos</a:t>
                      </a:r>
                      <a:r>
                        <a:rPr lang="es-ES" sz="1600" u="none" strike="noStrike" baseline="0" dirty="0" smtClean="0"/>
                        <a:t> Propios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kern="1200" dirty="0" smtClean="0"/>
                        <a:t>$456.000.000</a:t>
                      </a:r>
                      <a:endParaRPr lang="es-ES" sz="24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$455.627.277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 smtClean="0"/>
                        <a:t>99.92%</a:t>
                      </a:r>
                      <a:endParaRPr lang="es-E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lineas-dobles"/>
          <p:cNvSpPr>
            <a:spLocks noChangeAspect="1" noChangeArrowheads="1"/>
          </p:cNvSpPr>
          <p:nvPr/>
        </p:nvSpPr>
        <p:spPr bwMode="auto">
          <a:xfrm>
            <a:off x="155575" y="-77628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166828" y="2639806"/>
            <a:ext cx="68823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b="1" dirty="0" smtClean="0">
                <a:solidFill>
                  <a:srgbClr val="0070C0"/>
                </a:solidFill>
                <a:latin typeface="+mj-lt"/>
              </a:rPr>
              <a:t>Facilitadores </a:t>
            </a:r>
            <a:r>
              <a:rPr lang="es-CO" sz="3200" b="1" dirty="0">
                <a:solidFill>
                  <a:srgbClr val="0070C0"/>
                </a:solidFill>
                <a:latin typeface="+mj-lt"/>
              </a:rPr>
              <a:t>de Movilidad</a:t>
            </a:r>
          </a:p>
          <a:p>
            <a:endParaRPr lang="es-CO" dirty="0"/>
          </a:p>
          <a:p>
            <a:pPr algn="just"/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Primer grupo de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mujeres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facilitadoras de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movilidad, Impactando a 26 familias generarando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empleo a las madres cabezas de familia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sus prestaciones legales y un salario que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permite mejorar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su calidad de vida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. Siguiendo con el compromiso social del alcalde en su plan de desarrollo “SOLEDAD CONFIABLE”</a:t>
            </a: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-30376" y="14747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/>
              <a:t>LOGROS</a:t>
            </a:r>
            <a:endParaRPr lang="es-CO" sz="3000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672"/>
            <a:ext cx="2520280" cy="107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0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RENDICION SOLEDAD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RENDICION SOLEDAD</Template>
  <TotalTime>3637</TotalTime>
  <Words>389</Words>
  <Application>Microsoft Office PowerPoint</Application>
  <PresentationFormat>Presentación en pantalla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RENDICION SOLEDAD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 01</dc:creator>
  <cp:lastModifiedBy>Juan Carlos Berrío O</cp:lastModifiedBy>
  <cp:revision>111</cp:revision>
  <dcterms:created xsi:type="dcterms:W3CDTF">2017-02-22T15:00:41Z</dcterms:created>
  <dcterms:modified xsi:type="dcterms:W3CDTF">2017-03-13T23:02:35Z</dcterms:modified>
</cp:coreProperties>
</file>